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84" r:id="rId2"/>
    <p:sldId id="290" r:id="rId3"/>
    <p:sldId id="300" r:id="rId4"/>
    <p:sldId id="296" r:id="rId5"/>
    <p:sldId id="298" r:id="rId6"/>
    <p:sldId id="299" r:id="rId7"/>
    <p:sldId id="297" r:id="rId8"/>
    <p:sldId id="295" r:id="rId9"/>
    <p:sldId id="293" r:id="rId10"/>
    <p:sldId id="291" r:id="rId11"/>
    <p:sldId id="292" r:id="rId12"/>
    <p:sldId id="302" r:id="rId13"/>
    <p:sldId id="30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my Fisher" initials="TF" lastIdx="2" clrIdx="0"/>
  <p:cmAuthor id="2" name="Megan O'Brien" initials="MO" lastIdx="7" clrIdx="1"/>
  <p:cmAuthor id="3" name="Meaghan Mallari" initials="" lastIdx="1" clrIdx="2"/>
  <p:cmAuthor id="4" name="Carolyn Shepherd" initials="CS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727375"/>
    <a:srgbClr val="008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4" autoAdjust="0"/>
    <p:restoredTop sz="89116" autoAdjust="0"/>
  </p:normalViewPr>
  <p:slideViewPr>
    <p:cSldViewPr snapToGrid="0">
      <p:cViewPr varScale="1">
        <p:scale>
          <a:sx n="85" d="100"/>
          <a:sy n="85" d="100"/>
        </p:scale>
        <p:origin x="-12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8B10D-1542-4A7D-91E3-290DF963F933}" type="datetimeFigureOut">
              <a:rPr lang="en-US" smtClean="0"/>
              <a:t>12/4/19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2647D-3B07-4A0E-8C47-3E646C45F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36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66CB63-8817-6B4B-A39E-7FC1B85E9CD8}" type="datetimeFigureOut">
              <a:rPr lang="en-US" smtClean="0"/>
              <a:t>12/4/19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C0EA83-1D0E-6246-A508-30953A7E4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0EA83-1D0E-6246-A508-30953A7E41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04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85" y="1905909"/>
            <a:ext cx="10392835" cy="459134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8123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36" y="233363"/>
            <a:ext cx="11451593" cy="1143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848" y="6348089"/>
            <a:ext cx="611511" cy="509951"/>
          </a:xfrm>
          <a:prstGeom prst="rect">
            <a:avLst/>
          </a:prstGeom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18389" y="6421826"/>
            <a:ext cx="3788835" cy="365125"/>
          </a:xfrm>
          <a:prstGeom prst="rect">
            <a:avLst/>
          </a:prstGeom>
        </p:spPr>
        <p:txBody>
          <a:bodyPr/>
          <a:lstStyle>
            <a:lvl1pPr marL="0" marR="0" indent="0" algn="r" defTabSz="3117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82"/>
            </a:lvl1pPr>
          </a:lstStyle>
          <a:p>
            <a:r>
              <a:rPr lang="en-US">
                <a:latin typeface="Century Gothic"/>
              </a:rPr>
              <a:t>© 2016 Center for Care Innovations  /  </a:t>
            </a:r>
            <a:fld id="{72153C54-CEA3-1546-861D-840D309A2AD2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329477" y="1466858"/>
            <a:ext cx="11424227" cy="47646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263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-Zin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685" y="1905843"/>
            <a:ext cx="10392835" cy="3604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064684" y="5731047"/>
            <a:ext cx="10394296" cy="619281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2400" b="0" i="0">
                <a:solidFill>
                  <a:srgbClr val="EEB12C"/>
                </a:solidFill>
                <a:latin typeface="Avenir Black Oblique"/>
                <a:cs typeface="Avenir Black Oblique"/>
              </a:defRPr>
            </a:lvl1pPr>
          </a:lstStyle>
          <a:p>
            <a:pPr lvl="0"/>
            <a:r>
              <a:rPr lang="en-US" dirty="0"/>
              <a:t>Zinger</a:t>
            </a:r>
          </a:p>
        </p:txBody>
      </p:sp>
    </p:spTree>
    <p:extLst>
      <p:ext uri="{BB962C8B-B14F-4D97-AF65-F5344CB8AC3E}">
        <p14:creationId xmlns:p14="http://schemas.microsoft.com/office/powerpoint/2010/main" val="170366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9196" y="1933231"/>
            <a:ext cx="11326519" cy="3104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489196" y="1595501"/>
            <a:ext cx="11326519" cy="1889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6522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4684" y="1895554"/>
            <a:ext cx="10394296" cy="1872687"/>
          </a:xfrm>
        </p:spPr>
        <p:txBody>
          <a:bodyPr anchor="b" anchorCtr="0">
            <a:noAutofit/>
          </a:bodyPr>
          <a:lstStyle>
            <a:lvl1pPr algn="ctr">
              <a:lnSpc>
                <a:spcPts val="7400"/>
              </a:lnSpc>
              <a:defRPr sz="7200" b="0" cap="none">
                <a:solidFill>
                  <a:srgbClr val="74B4CD"/>
                </a:solidFill>
                <a:latin typeface="Avenir Black"/>
                <a:cs typeface="Avenir Black"/>
              </a:defRPr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216" y="4594977"/>
            <a:ext cx="10392833" cy="634693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800" spc="100">
                <a:solidFill>
                  <a:schemeClr val="accent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064685" y="5395617"/>
            <a:ext cx="10392835" cy="6096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8018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155" y="269011"/>
            <a:ext cx="10392832" cy="1332793"/>
          </a:xfrm>
        </p:spPr>
        <p:txBody>
          <a:bodyPr/>
          <a:lstStyle>
            <a:lvl1pPr>
              <a:defRPr b="1"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684" y="2734379"/>
            <a:ext cx="4931832" cy="3626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tIns="0" rIns="0" bIns="0"/>
          <a:lstStyle>
            <a:lvl1pPr marL="0" indent="0" algn="l">
              <a:buFont typeface="Arial"/>
              <a:buNone/>
              <a:defRPr sz="2400" b="0" baseline="0">
                <a:solidFill>
                  <a:srgbClr val="727375"/>
                </a:solidFill>
                <a:latin typeface="Calibri"/>
                <a:cs typeface="Calibri"/>
              </a:defRPr>
            </a:lvl1pPr>
            <a:lvl2pPr marL="285750" indent="-285750">
              <a:buFont typeface="Arial"/>
              <a:buChar char="•"/>
              <a:tabLst/>
              <a:defRPr sz="2400">
                <a:latin typeface="Calibri"/>
                <a:cs typeface="Calibri"/>
              </a:defRPr>
            </a:lvl2pPr>
            <a:lvl3pPr marL="801688" indent="-228600">
              <a:tabLst/>
              <a:defRPr sz="1800">
                <a:latin typeface="Calibri"/>
                <a:cs typeface="Calibri"/>
              </a:defRPr>
            </a:lvl3pPr>
            <a:lvl4pPr marL="1082675" indent="-228600">
              <a:tabLst/>
              <a:defRPr sz="1600">
                <a:latin typeface="Calibri"/>
                <a:cs typeface="Calibri"/>
              </a:defRPr>
            </a:lvl4pPr>
            <a:lvl5pPr marL="1317625" indent="-228600">
              <a:defRPr sz="1600">
                <a:latin typeface="Calibri"/>
                <a:cs typeface="Calibr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1912" y="2734379"/>
            <a:ext cx="4912341" cy="3626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rgbClr val="727375"/>
                </a:solidFill>
                <a:latin typeface="Calibri"/>
                <a:cs typeface="Calibri"/>
              </a:defRPr>
            </a:lvl1pPr>
            <a:lvl2pPr marL="285750" indent="-285750">
              <a:buFont typeface="Arial"/>
              <a:buChar char="•"/>
              <a:defRPr sz="2400">
                <a:latin typeface="Calibri"/>
                <a:cs typeface="Calibri"/>
              </a:defRPr>
            </a:lvl2pPr>
            <a:lvl3pPr marL="801688" indent="-228600">
              <a:defRPr sz="1800">
                <a:latin typeface="Calibri"/>
                <a:cs typeface="Calibri"/>
              </a:defRPr>
            </a:lvl3pPr>
            <a:lvl4pPr marL="1082675" indent="-228600">
              <a:defRPr sz="1600">
                <a:latin typeface="Calibri"/>
                <a:cs typeface="Calibri"/>
              </a:defRPr>
            </a:lvl4pPr>
            <a:lvl5pPr marL="1317625" indent="-228600">
              <a:defRPr sz="1600">
                <a:latin typeface="Calibri"/>
                <a:cs typeface="Calibr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58257" y="1940528"/>
            <a:ext cx="51325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>
                <a:solidFill>
                  <a:srgbClr val="727375"/>
                </a:solidFill>
                <a:latin typeface="Calibri"/>
                <a:cs typeface="Calibri"/>
              </a:rPr>
              <a:t>PHLN Year 2 Project Aim</a:t>
            </a:r>
            <a:r>
              <a:rPr lang="en-US" sz="3000" b="1" dirty="0">
                <a:latin typeface="Calibri"/>
                <a:cs typeface="Calibri"/>
              </a:rPr>
              <a:t>	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413753" y="1934158"/>
            <a:ext cx="51325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727375"/>
                </a:solidFill>
                <a:latin typeface="Calibri"/>
                <a:cs typeface="Calibri"/>
              </a:rPr>
              <a:t>Measures for Success</a:t>
            </a:r>
          </a:p>
        </p:txBody>
      </p:sp>
    </p:spTree>
    <p:extLst>
      <p:ext uri="{BB962C8B-B14F-4D97-AF65-F5344CB8AC3E}">
        <p14:creationId xmlns:p14="http://schemas.microsoft.com/office/powerpoint/2010/main" val="396422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can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517" y="276927"/>
            <a:ext cx="10392832" cy="133279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3517" y="1866156"/>
            <a:ext cx="2923640" cy="4505103"/>
          </a:xfrm>
        </p:spPr>
        <p:txBody>
          <a:bodyPr lIns="0" tIns="0" rIns="0" bIns="0">
            <a:noAutofit/>
          </a:bodyPr>
          <a:lstStyle>
            <a:lvl1pPr marL="0" indent="0">
              <a:buFont typeface="Arial"/>
              <a:buNone/>
              <a:defRPr sz="2400"/>
            </a:lvl1pPr>
            <a:lvl2pPr marL="285750" indent="-285750">
              <a:buFont typeface="Arial"/>
              <a:buChar char="•"/>
              <a:tabLst/>
              <a:defRPr sz="2400"/>
            </a:lvl2pPr>
            <a:lvl3pPr marL="801688" indent="-228600">
              <a:tabLst/>
              <a:defRPr sz="1800"/>
            </a:lvl3pPr>
            <a:lvl4pPr marL="1082675" indent="-228600">
              <a:tabLst/>
              <a:defRPr sz="1600"/>
            </a:lvl4pPr>
            <a:lvl5pPr marL="1317625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38641" y="1855648"/>
            <a:ext cx="7274443" cy="450510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/>
            </a:lvl1pPr>
            <a:lvl2pPr marL="285750" indent="-285750">
              <a:buFont typeface="Arial"/>
              <a:buChar char="•"/>
              <a:defRPr sz="2400"/>
            </a:lvl2pPr>
            <a:lvl3pPr marL="801688" indent="-228600">
              <a:defRPr sz="1800"/>
            </a:lvl3pPr>
            <a:lvl4pPr marL="1082675" indent="-228600">
              <a:defRPr sz="1600"/>
            </a:lvl4pPr>
            <a:lvl5pPr marL="1317625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6450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572" y="276698"/>
            <a:ext cx="10392833" cy="133279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1064719" y="1845160"/>
            <a:ext cx="10392833" cy="4473615"/>
          </a:xfrm>
        </p:spPr>
        <p:txBody>
          <a:bodyPr/>
          <a:lstStyle>
            <a:lvl1pPr marL="0" indent="0" algn="l">
              <a:buFont typeface="Arial"/>
              <a:buNone/>
              <a:defRPr sz="3200"/>
            </a:lvl1pPr>
            <a:lvl2pPr marL="285750" indent="-285750" algn="l">
              <a:buFont typeface="Arial"/>
              <a:buChar char="•"/>
              <a:tabLst/>
              <a:defRPr sz="3200"/>
            </a:lvl2pPr>
            <a:lvl3pPr marL="801688" indent="-228600" algn="l">
              <a:tabLst/>
              <a:defRPr sz="2400"/>
            </a:lvl3pPr>
            <a:lvl4pPr marL="1082675" indent="-228600" algn="l">
              <a:tabLst/>
              <a:defRPr sz="1600"/>
            </a:lvl4pPr>
            <a:lvl5pPr marL="1317625" indent="-228600"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4333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572" y="276698"/>
            <a:ext cx="10392833" cy="133279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</a:rPr>
              <a:pPr/>
              <a:t>‹#›</a:t>
            </a:fld>
            <a:endParaRPr lang="en-US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7723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26" y="1689103"/>
            <a:ext cx="4011084" cy="673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76405"/>
            <a:ext cx="6815667" cy="444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26" y="2438470"/>
            <a:ext cx="4011084" cy="3687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42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82ADA7D9-3969-4FBD-A0EF-336DC7115F69}" type="datetime1">
              <a:rPr lang="en-US">
                <a:solidFill>
                  <a:prstClr val="black"/>
                </a:solidFill>
                <a:latin typeface="Century Gothic"/>
                <a:ea typeface="ＭＳ Ｐゴシック" panose="020B0600070205080204" pitchFamily="34" charset="-128"/>
                <a:cs typeface="Arial" charset="0"/>
              </a:rPr>
              <a:pPr defTabSz="457200"/>
              <a:t>12/4/19</a:t>
            </a:fld>
            <a:endParaRPr lang="en-US" dirty="0">
              <a:solidFill>
                <a:prstClr val="black"/>
              </a:solidFill>
              <a:latin typeface="Century Gothic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421"/>
            <a:ext cx="2844800" cy="365125"/>
          </a:xfrm>
          <a:prstGeom prst="rect">
            <a:avLst/>
          </a:prstGeom>
        </p:spPr>
        <p:txBody>
          <a:bodyPr/>
          <a:lstStyle/>
          <a:p>
            <a:fld id="{65C6CC50-3A71-4766-BE8F-CD5171D8A418}" type="slidenum">
              <a:rPr lang="en-US">
                <a:solidFill>
                  <a:prstClr val="black"/>
                </a:solidFill>
                <a:latin typeface="Century Gothic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11200" y="228600"/>
            <a:ext cx="7213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3117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4719" y="270349"/>
            <a:ext cx="10392833" cy="133279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4685" y="1905843"/>
            <a:ext cx="10392835" cy="43919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4685" y="6633243"/>
            <a:ext cx="9377203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prstClr val="black"/>
                </a:solidFill>
                <a:latin typeface="Century Gothic"/>
                <a:ea typeface="ＭＳ Ｐゴシック" panose="020B0600070205080204" pitchFamily="34" charset="-128"/>
                <a:cs typeface="Arial" charset="0"/>
              </a:rPr>
              <a:t>Analyzing and Using Data for Improvement </a:t>
            </a:r>
            <a:endParaRPr lang="en-US" dirty="0">
              <a:solidFill>
                <a:prstClr val="black"/>
              </a:solidFill>
              <a:latin typeface="Century Gothic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1357" y="6633243"/>
            <a:ext cx="497695" cy="2286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000000"/>
                </a:solidFill>
              </a:defRPr>
            </a:lvl1pPr>
          </a:lstStyle>
          <a:p>
            <a:fld id="{0C3071AB-A9BF-3E46-8241-EC4A4C31E328}" type="slidenum">
              <a:rPr lang="en-US" smtClean="0">
                <a:latin typeface="Century Gothic"/>
                <a:ea typeface="ＭＳ Ｐゴシック" panose="020B0600070205080204" pitchFamily="34" charset="-128"/>
                <a:cs typeface="Arial" charset="0"/>
              </a:rPr>
              <a:pPr/>
              <a:t>‹#›</a:t>
            </a:fld>
            <a:endParaRPr lang="en-US" dirty="0">
              <a:latin typeface="Century Gothic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6" y="0"/>
            <a:ext cx="438151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261" y="1713903"/>
            <a:ext cx="11094528" cy="0"/>
          </a:xfrm>
          <a:prstGeom prst="line">
            <a:avLst/>
          </a:prstGeom>
          <a:ln w="28575" cmpd="sng">
            <a:solidFill>
              <a:schemeClr val="accent3">
                <a:lumMod val="60000"/>
                <a:lumOff val="40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56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Avenir Black"/>
          <a:ea typeface="+mj-ea"/>
          <a:cs typeface="Avenir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eaghan@careinnovations.org" TargetMode="External"/><Relationship Id="rId4" Type="http://schemas.openxmlformats.org/officeDocument/2006/relationships/hyperlink" Target="mailto:mobrien@careinnovations.org" TargetMode="External"/><Relationship Id="rId5" Type="http://schemas.openxmlformats.org/officeDocument/2006/relationships/hyperlink" Target="mailto:kendra@careinnovations.org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“Site Visit” Video Tips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 txBox="1">
            <a:spLocks/>
          </p:cNvSpPr>
          <p:nvPr/>
        </p:nvSpPr>
        <p:spPr>
          <a:xfrm>
            <a:off x="859750" y="2889044"/>
            <a:ext cx="10852114" cy="133279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venir Black"/>
                <a:ea typeface="+mj-ea"/>
                <a:cs typeface="Avenir Black"/>
              </a:defRPr>
            </a:lvl1pPr>
          </a:lstStyle>
          <a:p>
            <a:pPr algn="ctr"/>
            <a:r>
              <a:rPr lang="en-US" dirty="0" smtClean="0">
                <a:latin typeface="Calibri"/>
                <a:cs typeface="Calibri"/>
              </a:rPr>
              <a:t>Filming on your smartphone device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353" y="6335058"/>
            <a:ext cx="4586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Adapted from work by Jeremy Make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40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Framing: what the camera sees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4458" y="2019328"/>
            <a:ext cx="93098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Camera at eye level of subject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Keep camera still/steady </a:t>
            </a:r>
            <a:r>
              <a:rPr lang="en-US" sz="3200" dirty="0">
                <a:latin typeface="Calibri"/>
                <a:cs typeface="Calibri"/>
              </a:rPr>
              <a:t>as </a:t>
            </a:r>
            <a:r>
              <a:rPr lang="en-US" sz="3200" dirty="0" smtClean="0">
                <a:latin typeface="Calibri"/>
                <a:cs typeface="Calibri"/>
              </a:rPr>
              <a:t>possible </a:t>
            </a:r>
            <a:endParaRPr lang="en-US" sz="3200" dirty="0"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Film about </a:t>
            </a:r>
            <a:r>
              <a:rPr lang="en-US" sz="3200" dirty="0">
                <a:latin typeface="Calibri"/>
                <a:cs typeface="Calibri"/>
              </a:rPr>
              <a:t>2-3 feet </a:t>
            </a:r>
            <a:r>
              <a:rPr lang="en-US" sz="3200" dirty="0" smtClean="0">
                <a:latin typeface="Calibri"/>
                <a:cs typeface="Calibri"/>
              </a:rPr>
              <a:t>away from subject</a:t>
            </a:r>
            <a:endParaRPr lang="en-US" sz="3200" dirty="0">
              <a:latin typeface="Calibri"/>
              <a:cs typeface="Calibri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Subject’s eyes </a:t>
            </a:r>
            <a:r>
              <a:rPr lang="en-US" sz="3200" dirty="0">
                <a:latin typeface="Calibri"/>
                <a:cs typeface="Calibri"/>
              </a:rPr>
              <a:t>slightly higher than center</a:t>
            </a: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Tap </a:t>
            </a:r>
            <a:r>
              <a:rPr lang="en-US" sz="3200" dirty="0" smtClean="0">
                <a:latin typeface="Calibri"/>
                <a:cs typeface="Calibri"/>
              </a:rPr>
              <a:t>phone screen once </a:t>
            </a:r>
            <a:r>
              <a:rPr lang="en-US" sz="3200" dirty="0">
                <a:latin typeface="Calibri"/>
                <a:cs typeface="Calibri"/>
              </a:rPr>
              <a:t>on the subject to focus and </a:t>
            </a:r>
            <a:r>
              <a:rPr lang="en-US" sz="3200" dirty="0" smtClean="0">
                <a:latin typeface="Calibri"/>
                <a:cs typeface="Calibri"/>
              </a:rPr>
              <a:t>light</a:t>
            </a: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694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Sound </a:t>
            </a:r>
            <a:r>
              <a:rPr lang="mr-IN" dirty="0" smtClean="0">
                <a:latin typeface="Calibri"/>
                <a:cs typeface="Calibri"/>
              </a:rPr>
              <a:t>–</a:t>
            </a:r>
            <a:r>
              <a:rPr lang="en-US" dirty="0" smtClean="0">
                <a:latin typeface="Calibri"/>
                <a:cs typeface="Calibri"/>
              </a:rPr>
              <a:t> Silence is golden!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9604" y="2019328"/>
            <a:ext cx="1105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Eliminate </a:t>
            </a:r>
            <a:r>
              <a:rPr lang="en-US" sz="3200" dirty="0">
                <a:latin typeface="Calibri"/>
                <a:cs typeface="Calibri"/>
              </a:rPr>
              <a:t>all background </a:t>
            </a:r>
            <a:r>
              <a:rPr lang="en-US" sz="3200" dirty="0" smtClean="0">
                <a:latin typeface="Calibri"/>
                <a:cs typeface="Calibri"/>
              </a:rPr>
              <a:t>noise during interview</a:t>
            </a:r>
            <a:endParaRPr lang="en-US" sz="3200" dirty="0">
              <a:latin typeface="Calibri"/>
              <a:cs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Cameraperson should be silent too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Ask one, short, open-ended question, and then pause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Count to 10 after the subject appears to be done answering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Embrace the awkward; it’s filmic gold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Not a peep for 10 seconds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/>
                <a:cs typeface="Calibri"/>
              </a:rPr>
              <a:t>Only after 10 seconds </a:t>
            </a:r>
            <a:r>
              <a:rPr lang="en-US" sz="3200" dirty="0" smtClean="0">
                <a:latin typeface="Calibri"/>
                <a:cs typeface="Calibri"/>
              </a:rPr>
              <a:t>should </a:t>
            </a:r>
            <a:r>
              <a:rPr lang="en-US" sz="3200" dirty="0">
                <a:latin typeface="Calibri"/>
                <a:cs typeface="Calibri"/>
              </a:rPr>
              <a:t>you stop recording</a:t>
            </a:r>
          </a:p>
          <a:p>
            <a:pPr lvl="1"/>
            <a:endParaRPr lang="en-US" sz="3200" dirty="0"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87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One last time</a:t>
            </a:r>
            <a:r>
              <a:rPr lang="mr-IN" dirty="0" smtClean="0">
                <a:latin typeface="Calibri"/>
                <a:cs typeface="Calibri"/>
              </a:rPr>
              <a:t>…</a:t>
            </a:r>
            <a:r>
              <a:rPr lang="en-US" dirty="0" smtClean="0">
                <a:latin typeface="Calibri"/>
                <a:cs typeface="Calibri"/>
              </a:rPr>
              <a:t>. </a:t>
            </a:r>
            <a:r>
              <a:rPr lang="en-US" b="1" i="1" u="sng" dirty="0" smtClean="0">
                <a:solidFill>
                  <a:srgbClr val="008000"/>
                </a:solidFill>
                <a:latin typeface="Calibri"/>
                <a:cs typeface="Calibri"/>
              </a:rPr>
              <a:t>Horizontal</a:t>
            </a:r>
            <a:r>
              <a:rPr lang="en-US" dirty="0" smtClean="0">
                <a:latin typeface="Calibri"/>
                <a:cs typeface="Calibri"/>
              </a:rPr>
              <a:t> Videos ONLY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4" descr="horizontal vide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9949" y="3896825"/>
            <a:ext cx="4790128" cy="2682472"/>
          </a:xfrm>
          <a:prstGeom prst="rect">
            <a:avLst/>
          </a:prstGeom>
        </p:spPr>
      </p:pic>
      <p:pic>
        <p:nvPicPr>
          <p:cNvPr id="6" name="Picture 5" descr="vertical video.jpe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1846" y="4080674"/>
            <a:ext cx="1875409" cy="1859750"/>
          </a:xfrm>
          <a:prstGeom prst="rect">
            <a:avLst/>
          </a:prstGeom>
        </p:spPr>
      </p:pic>
      <p:sp>
        <p:nvSpPr>
          <p:cNvPr id="7" name="Multiply 6"/>
          <p:cNvSpPr/>
          <p:nvPr/>
        </p:nvSpPr>
        <p:spPr>
          <a:xfrm>
            <a:off x="7723138" y="2052785"/>
            <a:ext cx="2672826" cy="2274309"/>
          </a:xfrm>
          <a:prstGeom prst="mathMultiply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8" name="Picture 7" descr="chec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312" y="1911759"/>
            <a:ext cx="1795858" cy="175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Sending footage to CCI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9604" y="2019328"/>
            <a:ext cx="111079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/>
                <a:cs typeface="Calibri"/>
              </a:rPr>
              <a:t>The file(s) will be too big to send via email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/>
                <a:cs typeface="Calibri"/>
              </a:rPr>
              <a:t>Upload to Google Drive, </a:t>
            </a:r>
            <a:r>
              <a:rPr lang="en-US" sz="2600" dirty="0" err="1" smtClean="0">
                <a:latin typeface="Calibri"/>
                <a:cs typeface="Calibri"/>
              </a:rPr>
              <a:t>Dropbox</a:t>
            </a:r>
            <a:r>
              <a:rPr lang="en-US" sz="2600" dirty="0" smtClean="0">
                <a:latin typeface="Calibri"/>
                <a:cs typeface="Calibri"/>
              </a:rPr>
              <a:t> or something similar and send the sharing link to: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/>
                <a:cs typeface="Calibri"/>
                <a:hlinkClick r:id="rId3"/>
              </a:rPr>
              <a:t>meaghan@careinnovations.org</a:t>
            </a:r>
            <a:endParaRPr lang="en-US" sz="2600" dirty="0" smtClean="0">
              <a:latin typeface="Calibri"/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/>
                <a:cs typeface="Calibri"/>
                <a:hlinkClick r:id="rId4"/>
              </a:rPr>
              <a:t>mobrien@careinnovations.org</a:t>
            </a:r>
            <a:endParaRPr lang="en-US" sz="2600" dirty="0" smtClean="0">
              <a:latin typeface="Calibri"/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/>
                <a:cs typeface="Calibri"/>
                <a:hlinkClick r:id="rId5"/>
              </a:rPr>
              <a:t>kendra@careinnovations.org</a:t>
            </a:r>
            <a:endParaRPr lang="en-US" sz="2600" dirty="0" smtClean="0">
              <a:latin typeface="Calibri"/>
              <a:cs typeface="Calibri"/>
            </a:endParaRPr>
          </a:p>
          <a:p>
            <a:pPr lvl="2"/>
            <a:endParaRPr lang="en-US" sz="2600" dirty="0">
              <a:latin typeface="Calibri"/>
              <a:cs typeface="Calibri"/>
            </a:endParaRPr>
          </a:p>
          <a:p>
            <a:pPr lvl="2" indent="-457200">
              <a:buFont typeface="Arial" panose="020B0604020202020204" pitchFamily="34" charset="0"/>
              <a:buChar char="•"/>
            </a:pPr>
            <a:endParaRPr lang="en-US" sz="2600" dirty="0">
              <a:latin typeface="Calibri"/>
              <a:cs typeface="Calibri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endParaRPr lang="en-US" sz="2600" dirty="0">
              <a:latin typeface="Calibri"/>
              <a:cs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600" dirty="0"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934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#1 Rule: </a:t>
            </a:r>
            <a:r>
              <a:rPr lang="en-US" b="1" i="1" u="sng" dirty="0" smtClean="0">
                <a:solidFill>
                  <a:srgbClr val="008000"/>
                </a:solidFill>
                <a:latin typeface="Calibri"/>
                <a:cs typeface="Calibri"/>
              </a:rPr>
              <a:t>Horizontal</a:t>
            </a:r>
            <a:r>
              <a:rPr lang="en-US" dirty="0" smtClean="0">
                <a:latin typeface="Calibri"/>
                <a:cs typeface="Calibri"/>
              </a:rPr>
              <a:t> Videos ONLY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4" descr="horizontal vide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9949" y="3896825"/>
            <a:ext cx="4790128" cy="2682472"/>
          </a:xfrm>
          <a:prstGeom prst="rect">
            <a:avLst/>
          </a:prstGeom>
        </p:spPr>
      </p:pic>
      <p:pic>
        <p:nvPicPr>
          <p:cNvPr id="6" name="Picture 5" descr="vertical video.jpe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1846" y="4080674"/>
            <a:ext cx="1875409" cy="1859750"/>
          </a:xfrm>
          <a:prstGeom prst="rect">
            <a:avLst/>
          </a:prstGeom>
        </p:spPr>
      </p:pic>
      <p:sp>
        <p:nvSpPr>
          <p:cNvPr id="7" name="Multiply 6"/>
          <p:cNvSpPr/>
          <p:nvPr/>
        </p:nvSpPr>
        <p:spPr>
          <a:xfrm>
            <a:off x="7723138" y="2052785"/>
            <a:ext cx="2672826" cy="2274309"/>
          </a:xfrm>
          <a:prstGeom prst="mathMultiply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8" name="Picture 7" descr="chec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312" y="1911759"/>
            <a:ext cx="1795858" cy="175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But first!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4" y="2047866"/>
            <a:ext cx="110080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Make sure you have enough storage space on your phone to film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Remove unneeded photos/video/music files that take up a lot of space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365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Filming Tips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4" y="2047866"/>
            <a:ext cx="110080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Keep a steady hand while filming </a:t>
            </a:r>
            <a:r>
              <a:rPr lang="en-US" sz="3200" dirty="0" smtClean="0">
                <a:latin typeface="Calibri"/>
                <a:cs typeface="Calibri"/>
              </a:rPr>
              <a:t>- if you don’t have a tripod, hold the phone on both sides and keep your elbows close to your body.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Move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en-US" sz="3200" b="1" dirty="0" smtClean="0">
                <a:latin typeface="Calibri"/>
                <a:cs typeface="Calibri"/>
              </a:rPr>
              <a:t>slowly</a:t>
            </a:r>
            <a:r>
              <a:rPr lang="en-US" sz="3200" dirty="0" smtClean="0">
                <a:latin typeface="Calibri"/>
                <a:cs typeface="Calibri"/>
              </a:rPr>
              <a:t> </a:t>
            </a:r>
            <a:r>
              <a:rPr lang="mr-IN" sz="3200" dirty="0" smtClean="0">
                <a:latin typeface="Calibri"/>
                <a:cs typeface="Calibri"/>
              </a:rPr>
              <a:t>–</a:t>
            </a:r>
            <a:r>
              <a:rPr lang="en-US" sz="3200" dirty="0" smtClean="0">
                <a:latin typeface="Calibri"/>
                <a:cs typeface="Calibri"/>
              </a:rPr>
              <a:t> if you’re panning around a room or moving down a hall, move slowly and steadily</a:t>
            </a:r>
            <a:endParaRPr lang="en-US" sz="3200" dirty="0">
              <a:latin typeface="Calibri"/>
              <a:cs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Zoom by getting physically closer </a:t>
            </a:r>
            <a:r>
              <a:rPr lang="mr-IN" sz="3200" dirty="0" smtClean="0">
                <a:latin typeface="Calibri"/>
                <a:cs typeface="Calibri"/>
              </a:rPr>
              <a:t>–</a:t>
            </a:r>
            <a:r>
              <a:rPr lang="en-US" sz="3200" dirty="0" smtClean="0">
                <a:latin typeface="Calibri"/>
                <a:cs typeface="Calibri"/>
              </a:rPr>
              <a:t> don’t zoom in on the phone (physically move closer to what you want to get a larger image of)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6465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Sound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5" y="2047866"/>
            <a:ext cx="107797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Put your phone on airplane mode! </a:t>
            </a:r>
            <a:r>
              <a:rPr lang="en-US" sz="3200" dirty="0" smtClean="0">
                <a:latin typeface="Calibri"/>
                <a:cs typeface="Calibri"/>
              </a:rPr>
              <a:t>This will keep any alert sounds from getting picked up by the microphone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Interviewing: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Be as close as possible </a:t>
            </a:r>
            <a:r>
              <a:rPr lang="en-US" sz="3200" dirty="0" smtClean="0">
                <a:latin typeface="Calibri"/>
                <a:cs typeface="Calibri"/>
              </a:rPr>
              <a:t>to pick up the clearest sound you can of the interviewee speaking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Be in a space with </a:t>
            </a:r>
            <a:r>
              <a:rPr lang="en-US" sz="3200" b="1" dirty="0" smtClean="0">
                <a:latin typeface="Calibri"/>
                <a:cs typeface="Calibri"/>
              </a:rPr>
              <a:t>zero ambient noise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127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Lighting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5" y="2047866"/>
            <a:ext cx="107797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Calibri"/>
                <a:cs typeface="Calibri"/>
              </a:rPr>
              <a:t>Film in </a:t>
            </a:r>
            <a:r>
              <a:rPr lang="en-US" sz="3200" b="1" dirty="0">
                <a:latin typeface="Calibri"/>
                <a:cs typeface="Calibri"/>
              </a:rPr>
              <a:t>bright areas </a:t>
            </a:r>
            <a:r>
              <a:rPr lang="en-US" sz="3200" dirty="0" smtClean="0">
                <a:latin typeface="Calibri"/>
                <a:cs typeface="Calibri"/>
              </a:rPr>
              <a:t>- bring </a:t>
            </a:r>
            <a:r>
              <a:rPr lang="en-US" sz="3200" dirty="0">
                <a:latin typeface="Calibri"/>
                <a:cs typeface="Calibri"/>
              </a:rPr>
              <a:t>in lights to brighten up an area that isn’t lit </a:t>
            </a:r>
            <a:r>
              <a:rPr lang="en-US" sz="3200" dirty="0" smtClean="0">
                <a:latin typeface="Calibri"/>
                <a:cs typeface="Calibri"/>
              </a:rPr>
              <a:t>well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Avoid shadows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Natural lighting from windows can help light up your subjects</a:t>
            </a:r>
            <a:endParaRPr lang="en-US" sz="3200" dirty="0">
              <a:latin typeface="Calibri"/>
              <a:cs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674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Permission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5" y="2047866"/>
            <a:ext cx="115074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Don’t forget to get permission of folks whose faces are being shown!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Get forms signed where appropriate (</a:t>
            </a:r>
            <a:r>
              <a:rPr lang="en-US" sz="3200" dirty="0" err="1" smtClean="0">
                <a:latin typeface="Calibri"/>
                <a:cs typeface="Calibri"/>
              </a:rPr>
              <a:t>ie</a:t>
            </a:r>
            <a:r>
              <a:rPr lang="en-US" sz="3200" dirty="0" smtClean="0">
                <a:latin typeface="Calibri"/>
                <a:cs typeface="Calibri"/>
              </a:rPr>
              <a:t>; for any patients featured)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993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cs typeface="Calibri"/>
              </a:rPr>
              <a:t>B-Roll Footage Ideas </a:t>
            </a:r>
            <a:r>
              <a:rPr lang="mr-IN" dirty="0" smtClean="0">
                <a:latin typeface="Calibri"/>
                <a:cs typeface="Calibri"/>
              </a:rPr>
              <a:t>–</a:t>
            </a:r>
            <a:r>
              <a:rPr lang="en-US" dirty="0" smtClean="0">
                <a:latin typeface="Calibri"/>
                <a:cs typeface="Calibri"/>
              </a:rPr>
              <a:t> aka extra footage for interspersing!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035" y="2047866"/>
            <a:ext cx="93098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5 seconds of your organization’s logo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Walking through the doors of your clinic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Spaces in the health center like the waiting room, call center, patient rooms, vitals area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alibri"/>
                <a:cs typeface="Calibri"/>
              </a:rPr>
              <a:t>Non-specific work, like staff on the phone, staff on a computer, staff using other technology, staff looking at data, staff in a meeting</a:t>
            </a: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158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47AFE-8D6D-4AA5-BD81-ACB935DC1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719" y="270349"/>
            <a:ext cx="10852114" cy="133279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More About Interviews on Camera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4" descr="horizontal vide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9949" y="3896825"/>
            <a:ext cx="4790128" cy="2682472"/>
          </a:xfrm>
          <a:prstGeom prst="rect">
            <a:avLst/>
          </a:prstGeom>
        </p:spPr>
      </p:pic>
      <p:pic>
        <p:nvPicPr>
          <p:cNvPr id="8" name="Picture 7" descr="chec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312" y="1911759"/>
            <a:ext cx="1795858" cy="17563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77740" y="2882322"/>
            <a:ext cx="3981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You’re still in horizontal mode!!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45746401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CCI Colors">
      <a:dk1>
        <a:sysClr val="windowText" lastClr="000000"/>
      </a:dk1>
      <a:lt1>
        <a:sysClr val="window" lastClr="FFFFFF"/>
      </a:lt1>
      <a:dk2>
        <a:srgbClr val="74B4CD"/>
      </a:dk2>
      <a:lt2>
        <a:srgbClr val="A9C8DE"/>
      </a:lt2>
      <a:accent1>
        <a:srgbClr val="74B4CD"/>
      </a:accent1>
      <a:accent2>
        <a:srgbClr val="AC4133"/>
      </a:accent2>
      <a:accent3>
        <a:srgbClr val="EEB12C"/>
      </a:accent3>
      <a:accent4>
        <a:srgbClr val="808285"/>
      </a:accent4>
      <a:accent5>
        <a:srgbClr val="F37314"/>
      </a:accent5>
      <a:accent6>
        <a:srgbClr val="5D4F7E"/>
      </a:accent6>
      <a:hlink>
        <a:srgbClr val="5D4F7E"/>
      </a:hlink>
      <a:folHlink>
        <a:srgbClr val="5D4F7E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>
            <a:ln>
              <a:noFill/>
            </a:ln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491</Words>
  <Application>Microsoft Macintosh PowerPoint</Application>
  <PresentationFormat>Custom</PresentationFormat>
  <Paragraphs>67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10_Office Theme</vt:lpstr>
      <vt:lpstr>“Site Visit” Video Tips</vt:lpstr>
      <vt:lpstr>#1 Rule: Horizontal Videos ONLY</vt:lpstr>
      <vt:lpstr>But first!</vt:lpstr>
      <vt:lpstr>Filming Tips</vt:lpstr>
      <vt:lpstr>Sound</vt:lpstr>
      <vt:lpstr>Lighting</vt:lpstr>
      <vt:lpstr>Permission</vt:lpstr>
      <vt:lpstr>B-Roll Footage Ideas – aka extra footage for interspersing!</vt:lpstr>
      <vt:lpstr>More About Interviews on Camera</vt:lpstr>
      <vt:lpstr>Framing: what the camera sees</vt:lpstr>
      <vt:lpstr>Sound – Silence is golden!</vt:lpstr>
      <vt:lpstr>One last time…. Horizontal Videos ONLY</vt:lpstr>
      <vt:lpstr>Sending footage to CCI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 work slide deck</dc:title>
  <dc:creator>Tammy Fisher</dc:creator>
  <cp:lastModifiedBy>Meaghan Mallari</cp:lastModifiedBy>
  <cp:revision>302</cp:revision>
  <cp:lastPrinted>2019-01-09T18:22:30Z</cp:lastPrinted>
  <dcterms:created xsi:type="dcterms:W3CDTF">2018-12-04T05:31:29Z</dcterms:created>
  <dcterms:modified xsi:type="dcterms:W3CDTF">2019-12-05T06:14:31Z</dcterms:modified>
</cp:coreProperties>
</file>